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7"/>
  </p:notesMasterIdLst>
  <p:sldIdLst>
    <p:sldId id="256" r:id="rId2"/>
    <p:sldId id="263" r:id="rId3"/>
    <p:sldId id="270" r:id="rId4"/>
    <p:sldId id="257" r:id="rId5"/>
    <p:sldId id="261" r:id="rId6"/>
    <p:sldId id="258" r:id="rId7"/>
    <p:sldId id="260" r:id="rId8"/>
    <p:sldId id="269" r:id="rId9"/>
    <p:sldId id="262" r:id="rId10"/>
    <p:sldId id="264" r:id="rId11"/>
    <p:sldId id="267" r:id="rId12"/>
    <p:sldId id="266" r:id="rId13"/>
    <p:sldId id="265" r:id="rId14"/>
    <p:sldId id="268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047" autoAdjust="0"/>
    <p:restoredTop sz="94713" autoAdjust="0"/>
  </p:normalViewPr>
  <p:slideViewPr>
    <p:cSldViewPr>
      <p:cViewPr>
        <p:scale>
          <a:sx n="110" d="100"/>
          <a:sy n="110" d="100"/>
        </p:scale>
        <p:origin x="-1301" y="43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95B2D-386F-4DC4-8958-AD7187D7769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C1926-D073-403E-A140-373AA719B1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3297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C1926-D073-403E-A140-373AA719B1C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8BA2C44-ED10-4384-98E8-95A37F2250D6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6C7FCC-B4AD-4F83-B975-EED2839E9E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13" Type="http://schemas.openxmlformats.org/officeDocument/2006/relationships/image" Target="../media/image84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12" Type="http://schemas.openxmlformats.org/officeDocument/2006/relationships/image" Target="../media/image83.jpeg"/><Relationship Id="rId17" Type="http://schemas.openxmlformats.org/officeDocument/2006/relationships/image" Target="../media/image88.jpeg"/><Relationship Id="rId2" Type="http://schemas.openxmlformats.org/officeDocument/2006/relationships/image" Target="../media/image73.jpeg"/><Relationship Id="rId16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11" Type="http://schemas.openxmlformats.org/officeDocument/2006/relationships/image" Target="../media/image82.jpeg"/><Relationship Id="rId5" Type="http://schemas.openxmlformats.org/officeDocument/2006/relationships/image" Target="../media/image76.jpeg"/><Relationship Id="rId15" Type="http://schemas.openxmlformats.org/officeDocument/2006/relationships/image" Target="../media/image86.jpeg"/><Relationship Id="rId10" Type="http://schemas.openxmlformats.org/officeDocument/2006/relationships/image" Target="../media/image81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Relationship Id="rId14" Type="http://schemas.openxmlformats.org/officeDocument/2006/relationships/image" Target="../media/image8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image" Target="../media/image15.jpe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19" Type="http://schemas.openxmlformats.org/officeDocument/2006/relationships/image" Target="../media/image32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18" Type="http://schemas.openxmlformats.org/officeDocument/2006/relationships/image" Target="../media/image61.jpeg"/><Relationship Id="rId26" Type="http://schemas.openxmlformats.org/officeDocument/2006/relationships/image" Target="../media/image69.jpeg"/><Relationship Id="rId3" Type="http://schemas.openxmlformats.org/officeDocument/2006/relationships/image" Target="../media/image46.jpeg"/><Relationship Id="rId21" Type="http://schemas.openxmlformats.org/officeDocument/2006/relationships/image" Target="../media/image64.jpe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17" Type="http://schemas.openxmlformats.org/officeDocument/2006/relationships/image" Target="../media/image60.jpeg"/><Relationship Id="rId25" Type="http://schemas.openxmlformats.org/officeDocument/2006/relationships/image" Target="../media/image68.jpeg"/><Relationship Id="rId2" Type="http://schemas.openxmlformats.org/officeDocument/2006/relationships/image" Target="../media/image45.jpeg"/><Relationship Id="rId16" Type="http://schemas.openxmlformats.org/officeDocument/2006/relationships/image" Target="../media/image59.jpeg"/><Relationship Id="rId20" Type="http://schemas.openxmlformats.org/officeDocument/2006/relationships/image" Target="../media/image63.jpeg"/><Relationship Id="rId29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24" Type="http://schemas.openxmlformats.org/officeDocument/2006/relationships/image" Target="../media/image67.jpeg"/><Relationship Id="rId5" Type="http://schemas.openxmlformats.org/officeDocument/2006/relationships/image" Target="../media/image48.jpeg"/><Relationship Id="rId15" Type="http://schemas.openxmlformats.org/officeDocument/2006/relationships/image" Target="../media/image58.jpeg"/><Relationship Id="rId23" Type="http://schemas.openxmlformats.org/officeDocument/2006/relationships/image" Target="../media/image66.jpeg"/><Relationship Id="rId28" Type="http://schemas.openxmlformats.org/officeDocument/2006/relationships/image" Target="../media/image71.jpeg"/><Relationship Id="rId10" Type="http://schemas.openxmlformats.org/officeDocument/2006/relationships/image" Target="../media/image53.jpeg"/><Relationship Id="rId19" Type="http://schemas.openxmlformats.org/officeDocument/2006/relationships/image" Target="../media/image62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Relationship Id="rId14" Type="http://schemas.openxmlformats.org/officeDocument/2006/relationships/image" Target="../media/image57.jpeg"/><Relationship Id="rId22" Type="http://schemas.openxmlformats.org/officeDocument/2006/relationships/image" Target="../media/image65.jpeg"/><Relationship Id="rId27" Type="http://schemas.openxmlformats.org/officeDocument/2006/relationships/image" Target="../media/image7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852936"/>
            <a:ext cx="7488832" cy="2260848"/>
          </a:xfrm>
          <a:scene3d>
            <a:camera prst="orthographicFront"/>
            <a:lightRig rig="sof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pPr algn="ctr"/>
            <a: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Строительный набор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«СТРОЙКАЙЕ» </a:t>
            </a:r>
            <a: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5733256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Защищено патентом на </a:t>
            </a:r>
            <a:r>
              <a:rPr lang="ru-RU" b="1" dirty="0" err="1">
                <a:solidFill>
                  <a:schemeClr val="bg1"/>
                </a:solidFill>
              </a:rPr>
              <a:t>промобразец</a:t>
            </a:r>
            <a:r>
              <a:rPr lang="ru-RU" b="1" dirty="0">
                <a:solidFill>
                  <a:schemeClr val="bg1"/>
                </a:solidFill>
              </a:rPr>
              <a:t> РФ №52182</a:t>
            </a:r>
          </a:p>
        </p:txBody>
      </p:sp>
      <p:pic>
        <p:nvPicPr>
          <p:cNvPr id="5" name="Рисунок 4" descr="лого с домиком (1) копи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16632"/>
            <a:ext cx="4009208" cy="3068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8604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множество вариантов взаимного расположения в композиции двух разных элементов или нескольких блоков из двух разных элементов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MG_4695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8794" y="1000108"/>
            <a:ext cx="152646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4691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86182" y="1000108"/>
            <a:ext cx="159880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MG_4698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1000108"/>
            <a:ext cx="1403350" cy="14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G_469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5800" y="1000108"/>
            <a:ext cx="2108200" cy="139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Виктор\AppData\Local\Microsoft\Windows\Temporary Internet Files\Content.Word\IMG_435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2571744"/>
            <a:ext cx="175023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Виктор\AppData\Local\Microsoft\Windows\Temporary Internet Files\Content.Word\IMG_435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2500306"/>
            <a:ext cx="1224136" cy="130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Виктор\AppData\Local\Microsoft\Windows\Temporary Internet Files\Content.Word\IMG_432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3068960"/>
            <a:ext cx="1172278" cy="9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Виктор\AppData\Local\Microsoft\Windows\Temporary Internet Files\Content.Word\IMG_428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2320" y="2996952"/>
            <a:ext cx="1296143" cy="110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D:\БАРНАУЛ Фабрика Дет игрушки\Фото 21 ноября\IMG_383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46" y="3933056"/>
            <a:ext cx="1296144" cy="1271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Виктор\AppData\Local\Microsoft\Windows\Temporary Internet Files\Content.Word\IMG_3840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17328" y="4000504"/>
            <a:ext cx="158303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Виктор\AppData\Local\Microsoft\Windows\Temporary Internet Files\Content.Word\IMG_4019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4437112"/>
            <a:ext cx="1368152" cy="1267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Виктор\AppData\Local\Microsoft\Windows\Temporary Internet Files\Content.Word\IMG_4618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2" y="2428868"/>
            <a:ext cx="1517769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Виктор\AppData\Local\Microsoft\Windows\Temporary Internet Files\Content.Word\IMG_4609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28992" y="5429264"/>
            <a:ext cx="115772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IMG_5638"/>
          <p:cNvPicPr/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3143240" y="3929066"/>
            <a:ext cx="1366442" cy="141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Виктор\AppData\Local\Microsoft\Windows\Temporary Internet Files\Content.Word\IMG_3937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52120" y="4437112"/>
            <a:ext cx="1440160" cy="128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Виктор\AppData\Local\Microsoft\Windows\Temporary Internet Files\Content.Word\IMG_4624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42844" y="857232"/>
            <a:ext cx="1656184" cy="142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4572000" y="60885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помогает развивать комбинаторное мышление, художественный  вкус, творческое начало, индивидуальность в сочетании с умением заниматься в творческом коллективе сверстников</a:t>
            </a:r>
            <a:endParaRPr lang="ru-RU" sz="1100" b="1" dirty="0" smtClean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Виктор\AppData\Local\Microsoft\Windows\Temporary Internet Files\Content.Word\IMG_390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916832"/>
            <a:ext cx="201622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Виктор\AppData\Local\Microsoft\Windows\Temporary Internet Files\Content.Word\IMG_39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628800"/>
            <a:ext cx="2232248" cy="1738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Виктор\AppData\Local\Microsoft\Windows\Temporary Internet Files\Content.Word\IMG_36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1916832"/>
            <a:ext cx="1800200" cy="154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Виктор\AppData\Local\Microsoft\Windows\Temporary Internet Files\Content.Word\IMG_363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84784"/>
            <a:ext cx="1748026" cy="1671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Виктор\AppData\Local\Microsoft\Windows\Temporary Internet Files\Content.Word\IMG_369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4437112"/>
            <a:ext cx="2201492" cy="172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Виктор\AppData\Local\Microsoft\Windows\Temporary Internet Files\Content.Word\IMG_368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005064"/>
            <a:ext cx="2361659" cy="181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Виктор\AppData\Local\Microsoft\Windows\Temporary Internet Files\Content.Word\IMG_458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3284984"/>
            <a:ext cx="1774190" cy="170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Виктор\AppData\Local\Microsoft\Windows\Temporary Internet Files\Content.Word\IMG_460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720" y="3933056"/>
            <a:ext cx="1883410" cy="170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907704" y="260648"/>
            <a:ext cx="63001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Конструирование и трансформирование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"ФИГУР МИНУС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6165304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Способствует формированию таких волевых качеств, как сосредоточенность,</a:t>
            </a:r>
            <a:endParaRPr lang="ru-RU" sz="1100" b="1" dirty="0" smtClean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усидчивость, терпение</a:t>
            </a:r>
            <a:endParaRPr lang="ru-RU" sz="11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332656"/>
            <a:ext cx="60967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Единственный в мире набор, позволяющий демонстрировать "гравитационную вертикаль" высотой 160 см из 8 деталей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(балки + стропила) и высотой 64 см из 16     деталей (уголки).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D:\БАРНАУЛ Фабрика Дет игрушки\ФОТО 1 ноября - только УГОЛКИ-188\IMG_2349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76930" y="2000240"/>
            <a:ext cx="115212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Виктор\AppData\Local\Microsoft\Windows\Temporary Internet Files\Content.Word\IMG_23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04864"/>
            <a:ext cx="100323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Виктор\AppData\Local\Microsoft\Windows\Temporary Internet Files\Content.Word\IMG_17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838446"/>
            <a:ext cx="1001157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Виктор\AppData\Local\Microsoft\Windows\Temporary Internet Files\Content.Word\IMG_570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780928"/>
            <a:ext cx="934070" cy="387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D:\БАРНАУЛ Фабрика Дет игрушки\ФОТО 13 февраля 2016\IMG_63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1142984"/>
            <a:ext cx="1857388" cy="47711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печать кедр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71414"/>
            <a:ext cx="2939143" cy="17478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620688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Экологичность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500174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Набор изготавливается из уникального материала - древесина КЕДРА.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Он прочен, долго сохраняется, не вызывает аллергии. Как считали наши предки, кедр дает силу и здоровье, гармонию и покой. 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Детали тщательно обработаны вручную. 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Краски и лаки на водной основе безопасны для здоровья детей.</a:t>
            </a:r>
            <a:endParaRPr lang="ru-RU" sz="2400" b="1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DSC0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7781" y="4813336"/>
            <a:ext cx="2726219" cy="20446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15616" y="4572008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Наше производство оснащено высокотехнологичным  оборудованием , что позволяет опытным специалистам изготавливать поверхность элементов идеально ровной, согласно разработанной  методике, а точность размеров и углов в пределах допусков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868" y="6072207"/>
            <a:ext cx="55721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Мы хотим  сохранить и приумножить то лучшее, что накоплено педагогикой и изобретателями,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 продвигать в мир детских игр</a:t>
            </a:r>
          </a:p>
          <a:p>
            <a:pPr algn="ctr"/>
            <a:endParaRPr lang="ru-RU" sz="800" b="1" dirty="0">
              <a:solidFill>
                <a:schemeClr val="tx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лого с домиком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0"/>
            <a:ext cx="6671664" cy="510701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87624" y="521495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Segoe Print" pitchFamily="2" charset="0"/>
              </a:rPr>
              <a:t>Сегодня- настоящая игрушка,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Segoe Print" pitchFamily="2" charset="0"/>
              </a:rPr>
              <a:t>Завтра –настоящая жизнь</a:t>
            </a:r>
            <a:endParaRPr lang="ru-RU" sz="2400" dirty="0">
              <a:solidFill>
                <a:srgbClr val="0070C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БАРНАУЛ Фабрика Дет игрушки\Дети и СТРОЙКАЙЕ\Играет девочка с набором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25" y="0"/>
            <a:ext cx="1857355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Равнобедренный треугольник 4"/>
          <p:cNvSpPr/>
          <p:nvPr/>
        </p:nvSpPr>
        <p:spPr>
          <a:xfrm rot="3454685">
            <a:off x="2932767" y="-672053"/>
            <a:ext cx="1582060" cy="172474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9774" y="-1000156"/>
            <a:ext cx="228857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3000372"/>
            <a:ext cx="219644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 descr="D:\фото КУКЛЫ Ладья -декабрь 2015 и кубики\ладья 2015 -Зимняя сказ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2" y="71414"/>
            <a:ext cx="3530041" cy="6286544"/>
          </a:xfrm>
          <a:prstGeom prst="rect">
            <a:avLst/>
          </a:prstGeom>
          <a:noFill/>
        </p:spPr>
      </p:pic>
      <p:pic>
        <p:nvPicPr>
          <p:cNvPr id="13" name="Picture 4" descr="D:\фото КУКЛЫ Ладья -декабрь 2015 и кубики\Копия IMG_53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86380" y="0"/>
            <a:ext cx="2145046" cy="2857496"/>
          </a:xfrm>
          <a:prstGeom prst="rect">
            <a:avLst/>
          </a:prstGeom>
          <a:noFill/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2643183"/>
            <a:ext cx="2192646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428604"/>
            <a:ext cx="8532440" cy="5173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latin typeface="Cambria" pitchFamily="18" charset="0"/>
                <a:cs typeface="Arial" pitchFamily="34" charset="0"/>
              </a:rPr>
              <a:t>Набор,  изготовленный из дерева (кедра) – экологически чистого материала,  пригоден для игр детей раннего,  дошкольного и младшего школьного  возраста.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622423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Данный набор является системой из элементов 6 видов формы, функциональность которого в игре наращивается в зависимости от количества исходных элементов.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Набор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отвечает основному признаку развивающей предметно- игровой среды – он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ф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ункционально моделирует развитие детской игровой деятельности и способствует применению ребёнком в игре той информации, которая имеется у него и составляет определённую часть его опыта и жизненного кругозора.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Технологический процесс, лежащий в основе игрового использования набора , это – ориентировочно - исследовательская активность, экспериментирование с элементами, моделирование с опорой на элементы (их статические свойства, соразмерность и соподчинённость) тех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иных  образов воображения, возникающих у ребёнка.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Набор позволит ребёнку не только сооружать различные постройки на плоскости и по вертикали, но и наделять их игровыми значениями в смысловом поле игры.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(С.Л. Новосёлова)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0"/>
            <a:ext cx="5328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«</a:t>
            </a:r>
            <a:r>
              <a:rPr lang="ru-RU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СТРОЙКАйЕ</a:t>
            </a:r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»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Набор относится к особому виду детских самодеятельных игр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«игры экспериментирования» (С.Л. Новосёлова) и исследовательским играм (А.Н.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Поддьяков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tx1">
                  <a:lumMod val="75000"/>
                </a:schemeClr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Кроме того, набор соответствует определению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креативной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системы, которая в процессе её применения служит инструментом в достижении главной цели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                            - самопознания, </a:t>
            </a:r>
            <a:r>
              <a:rPr lang="ru-RU" sz="1400" b="1" dirty="0" err="1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самоизменения</a:t>
            </a:r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и самореализации ребёнка ( В.В. Кудрявцев).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-6378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Строительный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набор «СТРОЙКАЙЕ» разработан известным московским  изобретателем В.А.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Кайе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13596365324Eb3g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357298"/>
            <a:ext cx="1988339" cy="27397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221088"/>
            <a:ext cx="2123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Кайе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Виктор </a:t>
            </a:r>
            <a:r>
              <a:rPr lang="ru-RU" sz="1200" b="1" dirty="0" err="1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Августович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5918" y="500043"/>
            <a:ext cx="507209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оздатель развивающей системы игр, игрушек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 методик для детей раннего, дошкольного и  младшего школьного возраста- «Система КАЙЕ»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В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ыпускник МГТУ им. Н.Э. Баумана (1973г.)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аботал в НИИ В.И. Кузнецова и Н.А. Пилюгина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(с1964г. по 1990г.)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И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зобретатель игрушек и игр с 1979 г.</a:t>
            </a:r>
            <a:r>
              <a:rPr lang="ru-RU" sz="1600" dirty="0" smtClean="0"/>
              <a:t> 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sz="1600" b="1" dirty="0" smtClean="0">
                <a:solidFill>
                  <a:srgbClr val="0070C0"/>
                </a:solidFill>
              </a:rPr>
              <a:t> Н</a:t>
            </a:r>
            <a:r>
              <a:rPr lang="ru-RU" sz="1600" dirty="0" smtClean="0">
                <a:solidFill>
                  <a:srgbClr val="0070C0"/>
                </a:solidFill>
              </a:rPr>
              <a:t>аучный сотрудник лаборатории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  игры и развивающей предметной среды НИИ Дошкольного Образования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им. Запорожца (с 2008г. по 2013г.)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1600" b="1" dirty="0" smtClean="0">
                <a:solidFill>
                  <a:srgbClr val="0070C0"/>
                </a:solidFill>
              </a:rPr>
              <a:t>П</a:t>
            </a:r>
            <a:r>
              <a:rPr lang="ru-RU" sz="1600" dirty="0" smtClean="0">
                <a:solidFill>
                  <a:srgbClr val="0070C0"/>
                </a:solidFill>
              </a:rPr>
              <a:t>едагог дополнительного образования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1600" b="1" dirty="0" smtClean="0">
                <a:solidFill>
                  <a:srgbClr val="0070C0"/>
                </a:solidFill>
              </a:rPr>
              <a:t>Ч</a:t>
            </a:r>
            <a:r>
              <a:rPr lang="ru-RU" sz="1600" dirty="0" smtClean="0">
                <a:solidFill>
                  <a:srgbClr val="0070C0"/>
                </a:solidFill>
              </a:rPr>
              <a:t>лен международного инновационного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 клуба «Архимед» с 2005 г.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</p:txBody>
      </p:sp>
      <p:pic>
        <p:nvPicPr>
          <p:cNvPr id="11" name="Picture 4" descr="я с детьми застол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285728"/>
            <a:ext cx="2273476" cy="1354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858016" y="1714488"/>
            <a:ext cx="2110905" cy="1809347"/>
          </a:xfrm>
          <a:prstGeom prst="rect">
            <a:avLst/>
          </a:prstGeom>
          <a:noFill/>
        </p:spPr>
      </p:pic>
      <p:pic>
        <p:nvPicPr>
          <p:cNvPr id="14" name="Рисунок 13" descr="IMG_5326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30" y="3571876"/>
            <a:ext cx="2000264" cy="3556023"/>
          </a:xfrm>
          <a:prstGeom prst="rect">
            <a:avLst/>
          </a:prstGeom>
        </p:spPr>
      </p:pic>
      <p:pic>
        <p:nvPicPr>
          <p:cNvPr id="15" name="Рисунок 14" descr="диплом с_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4558328"/>
            <a:ext cx="1428760" cy="215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Патент с_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500570"/>
            <a:ext cx="164307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219214070_w640_h640_diplo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50206" y="4500570"/>
            <a:ext cx="1618070" cy="2286016"/>
          </a:xfrm>
          <a:prstGeom prst="rect">
            <a:avLst/>
          </a:prstGeom>
        </p:spPr>
      </p:pic>
      <p:pic>
        <p:nvPicPr>
          <p:cNvPr id="2050" name="Picture 2" descr="Медали и_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4572008"/>
            <a:ext cx="1164963" cy="1250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9001156" y="3571876"/>
            <a:ext cx="71438" cy="3571900"/>
          </a:xfrm>
          <a:prstGeom prst="rect">
            <a:avLst/>
          </a:prstGeom>
          <a:solidFill>
            <a:schemeClr val="bg1"/>
          </a:solidFill>
          <a:ln w="730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072330" y="6858000"/>
            <a:ext cx="2071670" cy="3572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0071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44 деревянных элемента (6 разных форм), материал - кедр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Диск с брошюрой «Наглядные примеры построек»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Диск с  методическим пособием для пользователя на основе проведенных автором исследований набора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Фанерная коробка – элемент, применяемый в игре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428760"/>
          </a:xfrm>
        </p:spPr>
        <p:txBody>
          <a:bodyPr>
            <a:normAutofit/>
          </a:bodyPr>
          <a:lstStyle/>
          <a:p>
            <a:pPr algn="ctr"/>
            <a:r>
              <a:rPr lang="ru-RU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Состав:</a:t>
            </a:r>
            <a:endParaRPr lang="ru-RU" sz="4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6309320"/>
            <a:ext cx="48965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Набор предназначен </a:t>
            </a:r>
            <a:r>
              <a:rPr lang="ru-RU" sz="1100" b="1" dirty="0">
                <a:solidFill>
                  <a:schemeClr val="tx1">
                    <a:lumMod val="75000"/>
                  </a:schemeClr>
                </a:solidFill>
              </a:rPr>
              <a:t>для индивидуальной или коллективной игры детей в возрасте </a:t>
            </a:r>
            <a:r>
              <a:rPr lang="ru-RU" sz="1100" b="1" dirty="0" smtClean="0">
                <a:solidFill>
                  <a:schemeClr val="tx1">
                    <a:lumMod val="75000"/>
                  </a:schemeClr>
                </a:solidFill>
              </a:rPr>
              <a:t>от 3 лет</a:t>
            </a:r>
            <a:endParaRPr lang="ru-RU" sz="1100" b="1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2289" name="Picture 1" descr="D:\БАРНАУЛ Фабрика Дет игрушки\брошю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14686"/>
            <a:ext cx="3747855" cy="2707739"/>
          </a:xfrm>
          <a:prstGeom prst="rect">
            <a:avLst/>
          </a:prstGeom>
          <a:noFill/>
        </p:spPr>
      </p:pic>
      <p:pic>
        <p:nvPicPr>
          <p:cNvPr id="12290" name="Picture 2" descr="D:\БАРНАУЛ Фабрика Дет игрушки\СТРОЙКАЙЕ БАРНАУЛ изомтр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4241" y="3071810"/>
            <a:ext cx="5238787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483768" y="188640"/>
            <a:ext cx="4569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МЕТОДИЧЕСКИЕ РЕКОМЕНДАЦИИ ПСИХОЛОГА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   РАБОТЕ С НАБОРОМ «СТРОЙКАЙЕ»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124744"/>
            <a:ext cx="2160240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ДЕТИ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132856"/>
            <a:ext cx="2160240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РОДИТЕЛИ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284984"/>
            <a:ext cx="2160240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УЧИТЕЛЯ И ВОСПИТАТЕЛИ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149" y="5373216"/>
            <a:ext cx="2160240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ВРАЧИ ДЕФЕКТОЛОГИ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596" y="4437112"/>
            <a:ext cx="2160240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ПСИХОЛОГИ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908720"/>
            <a:ext cx="5184576" cy="936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131840" y="1988840"/>
            <a:ext cx="518457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996952"/>
            <a:ext cx="5184576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131840" y="4365104"/>
            <a:ext cx="5184576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27064" y="5085184"/>
            <a:ext cx="5220580" cy="16201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3203848" y="977970"/>
            <a:ext cx="496855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Способствует формированию и развитию восприятия, концентрации внимания, памяти, воображения, логического и творческого мышления, креативности, развивают не только моторику руки, но и сенсомоторные координации; 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9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озволяют создавать неповторимые композиции творческого характера, естественным 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спонтанным образом проявлять свои чувства.</a:t>
            </a:r>
            <a:endParaRPr kumimoji="0" lang="ru-RU" sz="9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3203848" y="2060848"/>
            <a:ext cx="5040560" cy="72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Оказывает помощь в понимании сложного внутреннего мира ребенка, его настроения, эмоционального состояния;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вляются неистощимым источником наблюдения, в высшей степени полезным для корректировки поведенческих реакций ребенка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3203848" y="2996952"/>
            <a:ext cx="49685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Представляет</a:t>
            </a:r>
            <a:r>
              <a:rPr kumimoji="0" lang="ru-RU" sz="900" b="0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возможности для проведения различных занятий по изучению и сравнению фигур, длин, площадей, ориентации на плоскости;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озволяет сформировать элементарные геометрические представления на основе образного видения, что отвечает особенностям детского мышления, дает живую пищу для детского ума;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омогает развивать наблюдательность, умение сравнивать, сопоставлять, анализировать, изучать и моделировать цвета и предметы;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озволяет давать различные задания, как индивидуальные, так и групповые.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3212894" y="4437112"/>
            <a:ext cx="49685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ожет быть использован, как инструмент диагностики невербального интеллекта (психофизических, сенсомоторных, перцептивных характеристик).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3203848" y="5156610"/>
            <a:ext cx="511256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Может быть успешно использованы в госпитальной педагогике, реабилитационной практике.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рименим во вспомогательных школах, интернатах и центрах  в обучающих и развивающих программах для детей с нарушением интеллектуального развития. При их использовании  происходит  тренировка тонких движений пальцев, что является мощным физиологическим средством стимуляции развития речи и интеллекта ребенка. Занятия способствуют формированию и развитию компенсаторных фондов, которые всегда имеют место в развитии ребенка с наличием дефекта, благотворно влияют на психоэмоциональное состояние.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1142984"/>
            <a:ext cx="5072066" cy="4857784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1.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Набор состоит из 6 систем одинаковых элементов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СОЭ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(термин автора).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Их можно использовать по отдельности, а также вместе в разных сочетаниях, вплоть до всех 6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2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Элементы соразмерны, соподчинены, приятны на ощупь и легки, не имеют острых углов и рёбер, их можно поставить на любую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грань,  выполнены в удобном масштабе (куб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4х4х4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см).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4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Композиции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постройки  и дизайнерские проекты архитектурно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выразительны и красочны.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600" dirty="0" smtClean="0">
              <a:solidFill>
                <a:srgbClr val="0070C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u="sng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5.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Вариант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укладки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элементов, упакованных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коробке, оптимален – </a:t>
            </a:r>
            <a:r>
              <a:rPr lang="ru-RU" sz="1600" dirty="0" err="1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симетричен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геометрически выразителен,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показывает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возможные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соединения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одинаковых и разных элементов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логически обосновано расположение и цвет элементов.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100" dirty="0" smtClean="0"/>
              <a:t>(Раскрыть эту логику – первое задание для </a:t>
            </a:r>
            <a:r>
              <a:rPr lang="ru-RU" sz="1100" smtClean="0"/>
              <a:t>Пользователя набора)</a:t>
            </a:r>
            <a:endParaRPr lang="ru-RU" sz="11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7215206" cy="11429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Отличительные особенности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«СТРОЙКАЙЕ»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D:\БАРНАУЛ Фабрика Дет игрушки\СТРОЙКАЙЕ ИЗОМЕТ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571480"/>
            <a:ext cx="4035341" cy="1899389"/>
          </a:xfrm>
          <a:prstGeom prst="rect">
            <a:avLst/>
          </a:prstGeom>
          <a:noFill/>
        </p:spPr>
      </p:pic>
      <p:pic>
        <p:nvPicPr>
          <p:cNvPr id="1027" name="Picture 3" descr="D:\БАРНАУЛ Фабрика Дет игрушки\Я1 ФОТО ГОТОВО в МЕТОДИКЕ\ФОТО  УКЛАДКА -(100 фото  №1-№78 )ВАРИАНТОВ\№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714620"/>
            <a:ext cx="3958553" cy="4040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постройки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326976">
            <a:off x="6048913" y="2063216"/>
            <a:ext cx="1343170" cy="1277300"/>
          </a:xfrm>
          <a:prstGeom prst="rect">
            <a:avLst/>
          </a:prstGeom>
        </p:spPr>
      </p:pic>
      <p:pic>
        <p:nvPicPr>
          <p:cNvPr id="13" name="Рисунок 12" descr="DSC036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57451" cy="1168089"/>
          </a:xfrm>
          <a:prstGeom prst="rect">
            <a:avLst/>
          </a:prstGeom>
        </p:spPr>
      </p:pic>
      <p:pic>
        <p:nvPicPr>
          <p:cNvPr id="11" name="Рисунок 10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55159">
            <a:off x="4304631" y="2352292"/>
            <a:ext cx="1296840" cy="972630"/>
          </a:xfrm>
          <a:prstGeom prst="rect">
            <a:avLst/>
          </a:prstGeom>
        </p:spPr>
      </p:pic>
      <p:pic>
        <p:nvPicPr>
          <p:cNvPr id="12" name="Рисунок 11" descr="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570" y="5429264"/>
            <a:ext cx="2000232" cy="15001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28992" y="5877272"/>
            <a:ext cx="242889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100" dirty="0">
                <a:solidFill>
                  <a:srgbClr val="002060"/>
                </a:solidFill>
              </a:rPr>
              <a:t>  </a:t>
            </a:r>
            <a:r>
              <a:rPr lang="ru-RU" sz="1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конструирования и экспериментирования в области детского дизайна и архитектуры.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0"/>
            <a:ext cx="60722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МногофункциональностЬ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500042"/>
            <a:ext cx="58579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2060"/>
                </a:solidFill>
              </a:rPr>
              <a:t>  </a:t>
            </a: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качестве классического строительного  набора (из отдельных элементов)</a:t>
            </a:r>
          </a:p>
          <a:p>
            <a:r>
              <a:rPr lang="ru-RU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набора, </a:t>
            </a:r>
          </a:p>
          <a:p>
            <a:pPr>
              <a:buFont typeface="Wingdings" pitchFamily="2" charset="2"/>
              <a:buChar char="q"/>
            </a:pP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 качестве блочного строительного набора</a:t>
            </a:r>
          </a:p>
          <a:p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(из собранных ранее блоков) 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428736"/>
            <a:ext cx="8642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100" dirty="0" smtClean="0">
                <a:solidFill>
                  <a:srgbClr val="002060"/>
                </a:solidFill>
              </a:rPr>
              <a:t>    </a:t>
            </a: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качестве плоской мозаики (при расположении одинаковых </a:t>
            </a:r>
          </a:p>
          <a:p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разных элементов только в горизонтальной плоскости в один слой)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857365"/>
            <a:ext cx="5400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050" dirty="0" smtClean="0">
                <a:solidFill>
                  <a:srgbClr val="002060"/>
                </a:solidFill>
              </a:rPr>
              <a:t>  </a:t>
            </a: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качестве вкладышей в углубления или контуры игрового поля, созданного играющим</a:t>
            </a:r>
          </a:p>
          <a:p>
            <a:endParaRPr lang="ru-RU" sz="11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качестве геометрического конструктора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3356992"/>
            <a:ext cx="547260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 </a:t>
            </a:r>
            <a:r>
              <a:rPr lang="ru-RU" sz="1050" dirty="0" smtClean="0">
                <a:solidFill>
                  <a:srgbClr val="002060"/>
                </a:solidFill>
              </a:rPr>
              <a:t> </a:t>
            </a: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качестве головоломки (запомнить расположение всех элементов   набора в коробке, высыпать элементы, собрать все  по памяти обратно в коробку)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4077072"/>
            <a:ext cx="4572032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100" dirty="0" smtClean="0">
                <a:solidFill>
                  <a:srgbClr val="002060"/>
                </a:solidFill>
              </a:rPr>
              <a:t>  </a:t>
            </a: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создания развивающей предметно-игровой среды, для создания игрушечной мебели, транспорта, лабиринтов и др.</a:t>
            </a:r>
          </a:p>
          <a:p>
            <a:endParaRPr lang="ru-RU" sz="10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28992" y="5000636"/>
            <a:ext cx="2786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100" dirty="0" smtClean="0">
                <a:solidFill>
                  <a:srgbClr val="002060"/>
                </a:solidFill>
              </a:rPr>
              <a:t> </a:t>
            </a:r>
            <a:r>
              <a:rPr lang="ru-RU" sz="11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применения в сюжетно-ролевых и режиссерских играх детей, в том числе с  использованием соразмерных игрушек</a:t>
            </a:r>
            <a:endParaRPr lang="ru-RU" sz="11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постройк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1714488"/>
            <a:ext cx="1142976" cy="1014361"/>
          </a:xfrm>
          <a:prstGeom prst="rect">
            <a:avLst/>
          </a:prstGeom>
        </p:spPr>
      </p:pic>
      <p:pic>
        <p:nvPicPr>
          <p:cNvPr id="10243" name="Picture 3" descr="D:\БАРНАУЛ Фабрика Дет игрушки\Я1 ФОТО ГОТОВО в МЕТОДИКЕ\ФОТО 7 февраля -высотка\IMG_625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857760"/>
            <a:ext cx="1691658" cy="1857364"/>
          </a:xfrm>
          <a:prstGeom prst="rect">
            <a:avLst/>
          </a:prstGeom>
          <a:noFill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00166" y="2714620"/>
            <a:ext cx="159689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72330" y="0"/>
            <a:ext cx="1855769" cy="1364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БАРНАУЛ Фабрика Дет игрушки\Я1 ФОТО ГОТОВО в МЕТОДИКЕ\ФОТО 11 НОЯБРЯ\IMG_355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891922" y="1357298"/>
            <a:ext cx="2252078" cy="714380"/>
          </a:xfrm>
          <a:prstGeom prst="rect">
            <a:avLst/>
          </a:prstGeom>
          <a:noFill/>
        </p:spPr>
      </p:pic>
      <p:pic>
        <p:nvPicPr>
          <p:cNvPr id="1028" name="Picture 4" descr="D:\БАРНАУЛ Фабрика Дет игрушки\Я1 ФОТО ГОТОВО в МЕТОДИКЕ\Фото 21 ноября\IMG_38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57818" y="785794"/>
            <a:ext cx="1077905" cy="1090602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715272" y="2214554"/>
            <a:ext cx="123229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D:\БАРНАУЛ Фабрика Дет игрушки\Я1 ФОТО ГОТОВО в МЕТОДИКЕ\ФОТО 23 января ГОТОВО\IMG_578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85918" y="4572008"/>
            <a:ext cx="1017586" cy="999614"/>
          </a:xfrm>
          <a:prstGeom prst="rect">
            <a:avLst/>
          </a:prstGeom>
          <a:noFill/>
        </p:spPr>
      </p:pic>
      <p:pic>
        <p:nvPicPr>
          <p:cNvPr id="1032" name="Picture 8" descr="D:\БАРНАУЛ Фабрика Дет игрушки\Я1 ФОТО ГОТОВО в МЕТОДИКЕ\ФОТО 24 января ШАЛАШ\IMG_601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29256" y="3857628"/>
            <a:ext cx="928694" cy="1116390"/>
          </a:xfrm>
          <a:prstGeom prst="rect">
            <a:avLst/>
          </a:prstGeom>
          <a:noFill/>
        </p:spPr>
      </p:pic>
      <p:pic>
        <p:nvPicPr>
          <p:cNvPr id="1033" name="Picture 9" descr="D:\БАРНАУЛ Фабрика Дет игрушки\Я1 ФОТО ГОТОВО в МЕТОДИКЕ\ФОТО 29 января\стена из блоков ГОТОВО\IMG_6183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785917" y="5715016"/>
            <a:ext cx="1701775" cy="1142984"/>
          </a:xfrm>
          <a:prstGeom prst="rect">
            <a:avLst/>
          </a:prstGeom>
          <a:noFill/>
        </p:spPr>
      </p:pic>
      <p:pic>
        <p:nvPicPr>
          <p:cNvPr id="1034" name="Picture 10" descr="D:\БАРНАУЛ Фабрика Дет игрушки\Я1 ФОТО ГОТОВО в МЕТОДИКЕ\ФОТО 30 ноября\IMG_4152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flipH="1">
            <a:off x="7786709" y="3929066"/>
            <a:ext cx="1295891" cy="2928934"/>
          </a:xfrm>
          <a:prstGeom prst="rect">
            <a:avLst/>
          </a:prstGeom>
          <a:noFill/>
        </p:spPr>
      </p:pic>
      <p:pic>
        <p:nvPicPr>
          <p:cNvPr id="1035" name="Picture 11" descr="D:\БАРНАУЛ Фабрика Дет игрушки\Я1 ФОТО ГОТОВО в МЕТОДИКЕ\фто 2 декабря и видео театр волчков ГОТОВО\IMG_4417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flipH="1">
            <a:off x="6381830" y="4143380"/>
            <a:ext cx="1333442" cy="1335069"/>
          </a:xfrm>
          <a:prstGeom prst="rect">
            <a:avLst/>
          </a:prstGeom>
          <a:noFill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2786058"/>
            <a:ext cx="1261515" cy="84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3786190"/>
            <a:ext cx="1284265" cy="83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42852"/>
            <a:ext cx="8748464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Набор  позволяет ставить и решать разнообразные задачи, как с правилами, так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 без правил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может  быть использован в широком диапазоне в качестве: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геометрического конструктора и </a:t>
            </a:r>
            <a:r>
              <a:rPr lang="ru-RU" sz="1600" dirty="0" err="1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трансформера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том числе в коробке, на коробке и у стенок коробки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сборки орнаментов, фигур, конструкций, в том числе симметричных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материала для интеллектуальных занятий, игр и заданий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основы для экспериментирования и проектирования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области детского дизайна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конструктора фигур «МИНУС», «Гравитационных вертикалей»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                                                и фигурок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детского пасьянса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головоломки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дидактического материала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6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детского домино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игры в «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Цветнашки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IMG_266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1996" y="4786322"/>
            <a:ext cx="2352036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IMG_263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3108" y="2786058"/>
            <a:ext cx="2060892" cy="195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БАРНАУЛ Фабрика Дет игрушки\ФОТО 1 ноября - только УГОЛКИ-188\IMG_2328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4" y="4500570"/>
            <a:ext cx="785818" cy="226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Виктор\AppData\Local\Microsoft\Windows\Temporary Internet Files\Content.Word\IMG_408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4786322"/>
            <a:ext cx="2071702" cy="190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 descr="D:\БАРНАУЛ Фабрика Дет игрушки\Я1 ФОТО ГОТОВО в МЕТОДИКЕ\ФОТО 8.12 2 элементаВАЖНО-угловой конструктор в коробке и трансформер\IMG_46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7" y="3429000"/>
            <a:ext cx="1043078" cy="947051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68" y="571480"/>
            <a:ext cx="1785950" cy="164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D:\БАРНАУЛ Фабрика Дет игрушки\Я1 ФОТО ГОТОВО в МЕТОДИКЕ\ФОТО 22ноября =86 штук\IMG_39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857232"/>
            <a:ext cx="894468" cy="898477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5500694" y="3571876"/>
            <a:ext cx="1214446" cy="327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D:\БАРНАУЛ Фабрика Дет игрушки\А-ФОТО все дни -копия\ФОТО 1.12.15 уголки балки квадрат из балок!!\IMG_434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832723"/>
            <a:ext cx="1142976" cy="1090614"/>
          </a:xfrm>
          <a:prstGeom prst="rect">
            <a:avLst/>
          </a:prstGeom>
          <a:noFill/>
        </p:spPr>
      </p:pic>
      <p:pic>
        <p:nvPicPr>
          <p:cNvPr id="2053" name="Picture 5" descr="D:\БАРНАУЛ Фабрика Дет игрушки\А-ФОТО все дни -копия\ФОТО 1.12.15 уголки балки квадрат из балок!!\IMG_432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15074" y="2071677"/>
            <a:ext cx="795158" cy="1199557"/>
          </a:xfrm>
          <a:prstGeom prst="rect">
            <a:avLst/>
          </a:prstGeom>
          <a:noFill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86248" y="3500438"/>
            <a:ext cx="109133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 descr="D:\БАРНАУЛ Фабрика Дет игрушки\А-ФОТО все дни -копия\ФОТО 4 ДЕКАБРЯ\IMG_456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0800000">
            <a:off x="4201034" y="4630639"/>
            <a:ext cx="1228222" cy="1513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0"/>
            <a:ext cx="3960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Вариативность</a:t>
            </a:r>
            <a:endParaRPr lang="ru-RU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8453" y="3244334"/>
            <a:ext cx="627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      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755576" y="620688"/>
            <a:ext cx="77768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множество вариантов композиций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из одинаковых элементов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 descr="IMG_2416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268760"/>
            <a:ext cx="1766570" cy="82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Виктор\AppData\Local\Microsoft\Windows\Temporary Internet Files\Content.Word\IMG_242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95736" y="1268760"/>
            <a:ext cx="77167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IMG_2418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31840" y="1268760"/>
            <a:ext cx="864096" cy="9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IMG_2417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427984" y="1268760"/>
            <a:ext cx="936104" cy="85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IMG_2423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796136" y="1268760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IMG_2425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2320" y="1124744"/>
            <a:ext cx="1254125" cy="935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Виктор\AppData\Local\Microsoft\Windows\Temporary Internet Files\Content.Word\IMG_577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2348880"/>
            <a:ext cx="714103" cy="93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Виктор\AppData\Local\Microsoft\Windows\Temporary Internet Files\Content.Word\IMG_575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2492896"/>
            <a:ext cx="880110" cy="73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Виктор\AppData\Local\Microsoft\Windows\Temporary Internet Files\Content.Word\IMG_575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800" y="2492896"/>
            <a:ext cx="1020482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Виктор\AppData\Local\Microsoft\Windows\Temporary Internet Files\Content.Word\IMG_5753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39952" y="2420888"/>
            <a:ext cx="982345" cy="8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D:\БАРНАУЛ Фабрика Дет игрушки\ФОТО 23 января\IMG_5754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24128" y="2348880"/>
            <a:ext cx="922020" cy="83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Виктор\AppData\Local\Microsoft\Windows\Temporary Internet Files\Content.Word\IMG_5756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36296" y="2348880"/>
            <a:ext cx="944880" cy="102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IMG_2408"/>
          <p:cNvPicPr/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187624" y="3501008"/>
            <a:ext cx="1224136" cy="85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IMG_2312"/>
          <p:cNvPicPr/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2627784" y="3501008"/>
            <a:ext cx="1152128" cy="9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IMG_2306"/>
          <p:cNvPicPr/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3923928" y="3501008"/>
            <a:ext cx="1152128" cy="8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C:\Users\Виктор\AppData\Local\Microsoft\Windows\Temporary Internet Files\Content.Word\IMG_4336.jpg"/>
          <p:cNvPicPr/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5220072" y="3501008"/>
            <a:ext cx="936104" cy="94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D:\БАРНАУЛ Фабрика Дет игрушки\Фото 21 ноября\IMG_3780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07504" y="3501008"/>
            <a:ext cx="879245" cy="89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C:\Users\Виктор\AppData\Local\Microsoft\Windows\Temporary Internet Files\Content.Word\IMG_3778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372200" y="3501008"/>
            <a:ext cx="1080120" cy="86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C:\Users\Виктор\AppData\Local\Microsoft\Windows\Temporary Internet Files\Content.Word\IMG_4529.jpg"/>
          <p:cNvPicPr/>
          <p:nvPr/>
        </p:nvPicPr>
        <p:blipFill>
          <a:blip r:embed="rId20" cstate="email"/>
          <a:srcRect/>
          <a:stretch>
            <a:fillRect/>
          </a:stretch>
        </p:blipFill>
        <p:spPr bwMode="auto">
          <a:xfrm>
            <a:off x="7668344" y="3501008"/>
            <a:ext cx="1172062" cy="94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C:\Users\Виктор\AppData\Local\Microsoft\Windows\Temporary Internet Files\Content.Word\IMG_2427.jpg"/>
          <p:cNvPicPr/>
          <p:nvPr/>
        </p:nvPicPr>
        <p:blipFill>
          <a:blip r:embed="rId21" cstate="email"/>
          <a:srcRect/>
          <a:stretch>
            <a:fillRect/>
          </a:stretch>
        </p:blipFill>
        <p:spPr bwMode="auto">
          <a:xfrm>
            <a:off x="0" y="4581128"/>
            <a:ext cx="1547664" cy="86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D:\БАРНАУЛ Фабрика Дет игрушки\Фото2 ноября ДНЁМ-230 ИЗ ОДИНАКОВЫХ ЭЛЕМЕНТОВ\IMG_2429.JPG"/>
          <p:cNvPicPr/>
          <p:nvPr/>
        </p:nvPicPr>
        <p:blipFill>
          <a:blip r:embed="rId22" cstate="email"/>
          <a:srcRect/>
          <a:stretch>
            <a:fillRect/>
          </a:stretch>
        </p:blipFill>
        <p:spPr bwMode="auto">
          <a:xfrm>
            <a:off x="1907704" y="4581128"/>
            <a:ext cx="1050608" cy="93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C:\Users\Виктор\AppData\Local\Microsoft\Windows\Temporary Internet Files\Content.Word\IMG_2432.jpg"/>
          <p:cNvPicPr/>
          <p:nvPr/>
        </p:nvPicPr>
        <p:blipFill>
          <a:blip r:embed="rId23" cstate="email"/>
          <a:srcRect/>
          <a:stretch>
            <a:fillRect/>
          </a:stretch>
        </p:blipFill>
        <p:spPr bwMode="auto">
          <a:xfrm>
            <a:off x="3203848" y="4581128"/>
            <a:ext cx="858983" cy="93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 descr="C:\Users\Виктор\AppData\Local\Microsoft\Windows\Temporary Internet Files\Content.Word\IMG_2434.jpg"/>
          <p:cNvPicPr/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4427984" y="4581128"/>
            <a:ext cx="1200150" cy="841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C:\Users\Виктор\AppData\Local\Microsoft\Windows\Temporary Internet Files\Content.Word\IMG_2439.jpg"/>
          <p:cNvPicPr/>
          <p:nvPr/>
        </p:nvPicPr>
        <p:blipFill>
          <a:blip r:embed="rId25" cstate="email"/>
          <a:srcRect/>
          <a:stretch>
            <a:fillRect/>
          </a:stretch>
        </p:blipFill>
        <p:spPr bwMode="auto">
          <a:xfrm>
            <a:off x="5940152" y="4581128"/>
            <a:ext cx="936104" cy="75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 descr="C:\Users\Виктор\AppData\Local\Microsoft\Windows\Temporary Internet Files\Content.Word\IMG_2451.jpg"/>
          <p:cNvPicPr/>
          <p:nvPr/>
        </p:nvPicPr>
        <p:blipFill>
          <a:blip r:embed="rId26" cstate="email"/>
          <a:srcRect/>
          <a:stretch>
            <a:fillRect/>
          </a:stretch>
        </p:blipFill>
        <p:spPr bwMode="auto">
          <a:xfrm>
            <a:off x="7236296" y="4581128"/>
            <a:ext cx="1368152" cy="81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 descr="C:\Users\Виктор\AppData\Local\Microsoft\Windows\Temporary Internet Files\Content.Word\IMG_2465.jpg"/>
          <p:cNvPicPr/>
          <p:nvPr/>
        </p:nvPicPr>
        <p:blipFill>
          <a:blip r:embed="rId27" cstate="email"/>
          <a:srcRect/>
          <a:stretch>
            <a:fillRect/>
          </a:stretch>
        </p:blipFill>
        <p:spPr bwMode="auto">
          <a:xfrm>
            <a:off x="3995936" y="5589240"/>
            <a:ext cx="12241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 descr="C:\Users\Виктор\AppData\Local\Microsoft\Windows\Temporary Internet Files\Content.Word\IMG_2476.jpg"/>
          <p:cNvPicPr/>
          <p:nvPr/>
        </p:nvPicPr>
        <p:blipFill>
          <a:blip r:embed="rId28" cstate="email"/>
          <a:srcRect/>
          <a:stretch>
            <a:fillRect/>
          </a:stretch>
        </p:blipFill>
        <p:spPr bwMode="auto">
          <a:xfrm>
            <a:off x="5580112" y="5517232"/>
            <a:ext cx="129614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 descr="C:\Users\Виктор\AppData\Local\Microsoft\Windows\Temporary Internet Files\Content.Word\IMG_2475.jpg"/>
          <p:cNvPicPr/>
          <p:nvPr/>
        </p:nvPicPr>
        <p:blipFill>
          <a:blip r:embed="rId29" cstate="email"/>
          <a:srcRect/>
          <a:stretch>
            <a:fillRect/>
          </a:stretch>
        </p:blipFill>
        <p:spPr bwMode="auto">
          <a:xfrm>
            <a:off x="7308304" y="5517232"/>
            <a:ext cx="12961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9">
      <a:dk1>
        <a:srgbClr val="FF0000"/>
      </a:dk1>
      <a:lt1>
        <a:sysClr val="window" lastClr="FFFFFF"/>
      </a:lt1>
      <a:dk2>
        <a:srgbClr val="464646"/>
      </a:dk2>
      <a:lt2>
        <a:srgbClr val="DEF5FA"/>
      </a:lt2>
      <a:accent1>
        <a:srgbClr val="0070C0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1709</TotalTime>
  <Words>1090</Words>
  <Application>Microsoft Office PowerPoint</Application>
  <PresentationFormat>Экран (4:3)</PresentationFormat>
  <Paragraphs>130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Строительный набор «СТРОЙКАЙЕ»  </vt:lpstr>
      <vt:lpstr>Слайд 2</vt:lpstr>
      <vt:lpstr>Слайд 3</vt:lpstr>
      <vt:lpstr>Состав:</vt:lpstr>
      <vt:lpstr>Слайд 5</vt:lpstr>
      <vt:lpstr>Отличительные особенности «СТРОЙКАЙЕ»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Строительный набор "СТРОЙКАЙЕ" + методика</dc:title>
  <dc:creator>user</dc:creator>
  <cp:lastModifiedBy>Виктор</cp:lastModifiedBy>
  <cp:revision>89</cp:revision>
  <dcterms:created xsi:type="dcterms:W3CDTF">2016-01-25T04:56:15Z</dcterms:created>
  <dcterms:modified xsi:type="dcterms:W3CDTF">2016-02-16T09:08:21Z</dcterms:modified>
</cp:coreProperties>
</file>